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66" r:id="rId4"/>
    <p:sldId id="257" r:id="rId5"/>
    <p:sldId id="273" r:id="rId6"/>
    <p:sldId id="274" r:id="rId7"/>
    <p:sldId id="267" r:id="rId8"/>
    <p:sldId id="275" r:id="rId9"/>
    <p:sldId id="276" r:id="rId10"/>
    <p:sldId id="277" r:id="rId11"/>
    <p:sldId id="259" r:id="rId12"/>
    <p:sldId id="278" r:id="rId13"/>
    <p:sldId id="280" r:id="rId14"/>
    <p:sldId id="281" r:id="rId15"/>
    <p:sldId id="282" r:id="rId16"/>
    <p:sldId id="283" r:id="rId17"/>
    <p:sldId id="285" r:id="rId18"/>
    <p:sldId id="269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9477D-489A-44C8-B125-E7A79314A712}" v="99" dt="2025-07-08T21:35:40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Louisiana\M2_internship\Technical_System_Overview_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Louisiana\M2_internship\Technical_System_Overview_Summa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3073646756498536"/>
          <c:y val="5.12091038406827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Technical_System_Overview_Summa!$J$4</c:f>
              <c:strCache>
                <c:ptCount val="1"/>
                <c:pt idx="0">
                  <c:v>Expected Annual Production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8CDA-4EDC-8DCF-4823858540A6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8CDA-4EDC-8DCF-4823858540A6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8CDA-4EDC-8DCF-4823858540A6}"/>
              </c:ext>
            </c:extLst>
          </c:dPt>
          <c:dLbls>
            <c:dLbl>
              <c:idx val="0"/>
              <c:layout>
                <c:manualLayout>
                  <c:x val="0.13026508088162619"/>
                  <c:y val="-0.256572395022457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DA-4EDC-8DCF-4823858540A6}"/>
                </c:ext>
              </c:extLst>
            </c:dLbl>
            <c:dLbl>
              <c:idx val="1"/>
              <c:layout>
                <c:manualLayout>
                  <c:x val="0.13979006425789814"/>
                  <c:y val="-0.129629484505535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DA-4EDC-8DCF-4823858540A6}"/>
                </c:ext>
              </c:extLst>
            </c:dLbl>
            <c:dLbl>
              <c:idx val="2"/>
              <c:layout>
                <c:manualLayout>
                  <c:x val="0.12637584313546624"/>
                  <c:y val="-9.72221133791519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DA-4EDC-8DCF-4823858540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Technical_System_Overview_Summa!$G$5:$G$7</c:f>
              <c:strCache>
                <c:ptCount val="3"/>
                <c:pt idx="0">
                  <c:v>Commercial</c:v>
                </c:pt>
                <c:pt idx="1">
                  <c:v>Residential_1</c:v>
                </c:pt>
                <c:pt idx="2">
                  <c:v>Residential_2</c:v>
                </c:pt>
              </c:strCache>
            </c:strRef>
          </c:cat>
          <c:val>
            <c:numRef>
              <c:f>Technical_System_Overview_Summa!$J$5:$J$7</c:f>
              <c:numCache>
                <c:formatCode>General</c:formatCode>
                <c:ptCount val="3"/>
                <c:pt idx="0">
                  <c:v>45300</c:v>
                </c:pt>
                <c:pt idx="1">
                  <c:v>6854</c:v>
                </c:pt>
                <c:pt idx="2">
                  <c:v>3607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DA-4EDC-8DCF-4823858540A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58583840"/>
        <c:axId val="1958590560"/>
        <c:axId val="0"/>
      </c:bar3DChart>
      <c:catAx>
        <c:axId val="1958583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590560"/>
        <c:crosses val="autoZero"/>
        <c:auto val="1"/>
        <c:lblAlgn val="ctr"/>
        <c:lblOffset val="100"/>
        <c:noMultiLvlLbl val="0"/>
      </c:catAx>
      <c:valAx>
        <c:axId val="195859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58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254360762156641"/>
          <c:y val="0.102470154940309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Technical_System_Overview_Summa!$H$4</c:f>
              <c:strCache>
                <c:ptCount val="1"/>
                <c:pt idx="0">
                  <c:v>LCOE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D98B-4BC0-9D71-6865E1363EA3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D98B-4BC0-9D71-6865E1363EA3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D98B-4BC0-9D71-6865E1363EA3}"/>
              </c:ext>
            </c:extLst>
          </c:dPt>
          <c:dLbls>
            <c:dLbl>
              <c:idx val="0"/>
              <c:layout>
                <c:manualLayout>
                  <c:x val="1.1111111111111136E-2"/>
                  <c:y val="-2.31481481481481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8B-4BC0-9D71-6865E1363EA3}"/>
                </c:ext>
              </c:extLst>
            </c:dLbl>
            <c:dLbl>
              <c:idx val="1"/>
              <c:layout>
                <c:manualLayout>
                  <c:x val="5.5555555555555558E-3"/>
                  <c:y val="-2.77777777777778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8B-4BC0-9D71-6865E1363EA3}"/>
                </c:ext>
              </c:extLst>
            </c:dLbl>
            <c:dLbl>
              <c:idx val="2"/>
              <c:layout>
                <c:manualLayout>
                  <c:x val="2.7777777777777779E-3"/>
                  <c:y val="-2.31481481481481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8B-4BC0-9D71-6865E1363E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Technical_System_Overview_Summa!$G$5:$G$7</c:f>
              <c:strCache>
                <c:ptCount val="3"/>
                <c:pt idx="0">
                  <c:v>Commercial</c:v>
                </c:pt>
                <c:pt idx="1">
                  <c:v>Residential_1</c:v>
                </c:pt>
                <c:pt idx="2">
                  <c:v>Residential_2</c:v>
                </c:pt>
              </c:strCache>
            </c:strRef>
          </c:cat>
          <c:val>
            <c:numRef>
              <c:f>Technical_System_Overview_Summa!$H$5:$H$7</c:f>
              <c:numCache>
                <c:formatCode>General</c:formatCode>
                <c:ptCount val="3"/>
                <c:pt idx="0">
                  <c:v>0.123</c:v>
                </c:pt>
                <c:pt idx="1">
                  <c:v>0.14099999999999999</c:v>
                </c:pt>
                <c:pt idx="2">
                  <c:v>0.161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98B-4BC0-9D71-6865E1363EA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53863792"/>
        <c:axId val="1953871952"/>
        <c:axId val="725247632"/>
      </c:bar3DChart>
      <c:catAx>
        <c:axId val="195386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3871952"/>
        <c:crosses val="autoZero"/>
        <c:auto val="1"/>
        <c:lblAlgn val="ctr"/>
        <c:lblOffset val="100"/>
        <c:noMultiLvlLbl val="0"/>
      </c:catAx>
      <c:valAx>
        <c:axId val="195387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3863792"/>
        <c:crosses val="autoZero"/>
        <c:crossBetween val="between"/>
      </c:valAx>
      <c:serAx>
        <c:axId val="7252476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3871952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6E9BB-36EA-49CA-AAC2-3A47DC26E0D9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809A9-CB45-45C3-8625-0567AFC29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809A9-CB45-45C3-8625-0567AFC29D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9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JR- Presenta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1993B-4FFB-8685-4EF8-0E528EF37A74}"/>
              </a:ext>
            </a:extLst>
          </p:cNvPr>
          <p:cNvSpPr/>
          <p:nvPr userDrawn="1"/>
        </p:nvSpPr>
        <p:spPr>
          <a:xfrm>
            <a:off x="0" y="-1"/>
            <a:ext cx="12192000" cy="6169892"/>
          </a:xfrm>
          <a:prstGeom prst="rect">
            <a:avLst/>
          </a:prstGeom>
          <a:solidFill>
            <a:srgbClr val="D2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FE70E2-FC19-0788-075D-41CE515D65A9}"/>
              </a:ext>
            </a:extLst>
          </p:cNvPr>
          <p:cNvSpPr/>
          <p:nvPr userDrawn="1"/>
        </p:nvSpPr>
        <p:spPr>
          <a:xfrm>
            <a:off x="6673274" y="-1"/>
            <a:ext cx="55187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" name="Picture 19" descr="A red and black fleur de lis&#10;&#10;Description automatically generated">
            <a:extLst>
              <a:ext uri="{FF2B5EF4-FFF2-40B4-BE49-F238E27FC236}">
                <a16:creationId xmlns:a16="http://schemas.microsoft.com/office/drawing/2014/main" id="{0DE9C02E-F626-9A1E-63F8-FF66E22F2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9"/>
          <a:stretch/>
        </p:blipFill>
        <p:spPr>
          <a:xfrm>
            <a:off x="7428040" y="1246839"/>
            <a:ext cx="4009192" cy="3676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781450-B629-A8EB-59BC-E6059550A9C4}"/>
              </a:ext>
            </a:extLst>
          </p:cNvPr>
          <p:cNvCxnSpPr/>
          <p:nvPr userDrawn="1"/>
        </p:nvCxnSpPr>
        <p:spPr>
          <a:xfrm>
            <a:off x="0" y="6548582"/>
            <a:ext cx="12192000" cy="0"/>
          </a:xfrm>
          <a:prstGeom prst="line">
            <a:avLst/>
          </a:prstGeom>
          <a:ln w="38100">
            <a:solidFill>
              <a:srgbClr val="CE18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97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JR- Presenta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1993B-4FFB-8685-4EF8-0E528EF37A74}"/>
              </a:ext>
            </a:extLst>
          </p:cNvPr>
          <p:cNvSpPr/>
          <p:nvPr userDrawn="1"/>
        </p:nvSpPr>
        <p:spPr>
          <a:xfrm>
            <a:off x="568632" y="-1"/>
            <a:ext cx="3944102" cy="4351867"/>
          </a:xfrm>
          <a:prstGeom prst="rect">
            <a:avLst/>
          </a:prstGeom>
          <a:solidFill>
            <a:srgbClr val="D2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9C2329-A750-C476-999F-28DC09D863C6}"/>
              </a:ext>
            </a:extLst>
          </p:cNvPr>
          <p:cNvSpPr/>
          <p:nvPr userDrawn="1"/>
        </p:nvSpPr>
        <p:spPr>
          <a:xfrm>
            <a:off x="568632" y="4351866"/>
            <a:ext cx="3944102" cy="2506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7179E9-0375-0B86-7B23-82096F9D351A}"/>
              </a:ext>
            </a:extLst>
          </p:cNvPr>
          <p:cNvSpPr/>
          <p:nvPr userDrawn="1"/>
        </p:nvSpPr>
        <p:spPr>
          <a:xfrm>
            <a:off x="5171768" y="0"/>
            <a:ext cx="7020232" cy="6858000"/>
          </a:xfrm>
          <a:prstGeom prst="rect">
            <a:avLst/>
          </a:prstGeom>
          <a:solidFill>
            <a:srgbClr val="C1C5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582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R- Presenta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7179E9-0375-0B86-7B23-82096F9D351A}"/>
              </a:ext>
            </a:extLst>
          </p:cNvPr>
          <p:cNvSpPr/>
          <p:nvPr userDrawn="1"/>
        </p:nvSpPr>
        <p:spPr>
          <a:xfrm>
            <a:off x="0" y="0"/>
            <a:ext cx="12192000" cy="2225964"/>
          </a:xfrm>
          <a:prstGeom prst="rect">
            <a:avLst/>
          </a:prstGeom>
          <a:solidFill>
            <a:srgbClr val="C1C5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1993B-4FFB-8685-4EF8-0E528EF37A74}"/>
              </a:ext>
            </a:extLst>
          </p:cNvPr>
          <p:cNvSpPr/>
          <p:nvPr userDrawn="1"/>
        </p:nvSpPr>
        <p:spPr>
          <a:xfrm>
            <a:off x="870826" y="935181"/>
            <a:ext cx="10450349" cy="2581566"/>
          </a:xfrm>
          <a:prstGeom prst="rect">
            <a:avLst/>
          </a:prstGeom>
          <a:solidFill>
            <a:srgbClr val="D2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D931BD-1BE5-1269-8160-E703202C6E43}"/>
              </a:ext>
            </a:extLst>
          </p:cNvPr>
          <p:cNvCxnSpPr>
            <a:cxnSpLocks/>
          </p:cNvCxnSpPr>
          <p:nvPr userDrawn="1"/>
        </p:nvCxnSpPr>
        <p:spPr>
          <a:xfrm flipH="1">
            <a:off x="1473200" y="6564745"/>
            <a:ext cx="10718800" cy="0"/>
          </a:xfrm>
          <a:prstGeom prst="line">
            <a:avLst/>
          </a:prstGeom>
          <a:ln>
            <a:solidFill>
              <a:srgbClr val="CE18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27378-4472-EA09-9A57-CA5C0E235F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533" y="5715000"/>
            <a:ext cx="147408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63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R- Presentation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7179E9-0375-0B86-7B23-82096F9D351A}"/>
              </a:ext>
            </a:extLst>
          </p:cNvPr>
          <p:cNvSpPr/>
          <p:nvPr userDrawn="1"/>
        </p:nvSpPr>
        <p:spPr>
          <a:xfrm>
            <a:off x="4853708" y="0"/>
            <a:ext cx="3985492" cy="2225964"/>
          </a:xfrm>
          <a:prstGeom prst="rect">
            <a:avLst/>
          </a:prstGeom>
          <a:solidFill>
            <a:srgbClr val="C1C5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BA6DB7BB-F09D-DB79-2F1E-FC1EAAC38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98"/>
          <a:stretch/>
        </p:blipFill>
        <p:spPr>
          <a:xfrm>
            <a:off x="11323782" y="5946003"/>
            <a:ext cx="637309" cy="65841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299ADE-F94E-C210-66F1-4BA1A979659F}"/>
              </a:ext>
            </a:extLst>
          </p:cNvPr>
          <p:cNvCxnSpPr/>
          <p:nvPr userDrawn="1"/>
        </p:nvCxnSpPr>
        <p:spPr>
          <a:xfrm flipH="1">
            <a:off x="4414982" y="6437745"/>
            <a:ext cx="6908800" cy="0"/>
          </a:xfrm>
          <a:prstGeom prst="line">
            <a:avLst/>
          </a:prstGeom>
          <a:ln>
            <a:solidFill>
              <a:srgbClr val="CE18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6E1993B-4FFB-8685-4EF8-0E528EF37A74}"/>
              </a:ext>
            </a:extLst>
          </p:cNvPr>
          <p:cNvSpPr/>
          <p:nvPr userDrawn="1"/>
        </p:nvSpPr>
        <p:spPr>
          <a:xfrm>
            <a:off x="1" y="0"/>
            <a:ext cx="4562764" cy="6858000"/>
          </a:xfrm>
          <a:prstGeom prst="rect">
            <a:avLst/>
          </a:prstGeom>
          <a:solidFill>
            <a:srgbClr val="D2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21F1F4-EDD8-9F6D-7769-CC92066C2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68" r="5609"/>
          <a:stretch/>
        </p:blipFill>
        <p:spPr>
          <a:xfrm>
            <a:off x="-1" y="3733800"/>
            <a:ext cx="4533901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23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R- Presentati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1993B-4FFB-8685-4EF8-0E528EF37A74}"/>
              </a:ext>
            </a:extLst>
          </p:cNvPr>
          <p:cNvSpPr/>
          <p:nvPr userDrawn="1"/>
        </p:nvSpPr>
        <p:spPr>
          <a:xfrm>
            <a:off x="4969164" y="0"/>
            <a:ext cx="3897745" cy="6858000"/>
          </a:xfrm>
          <a:prstGeom prst="rect">
            <a:avLst/>
          </a:prstGeom>
          <a:solidFill>
            <a:srgbClr val="D2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295448-F89E-4853-4CF3-D8D7A3146C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6188" y="0"/>
            <a:ext cx="3325812" cy="33147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9224B56-4FC2-280D-7BD9-E5C0518AC0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66188" y="3537527"/>
            <a:ext cx="3325812" cy="3314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175B91-06F7-FD90-6C41-5C65E0783CF0}"/>
              </a:ext>
            </a:extLst>
          </p:cNvPr>
          <p:cNvCxnSpPr>
            <a:cxnSpLocks/>
          </p:cNvCxnSpPr>
          <p:nvPr userDrawn="1"/>
        </p:nvCxnSpPr>
        <p:spPr>
          <a:xfrm flipH="1">
            <a:off x="1473200" y="6564745"/>
            <a:ext cx="7392988" cy="0"/>
          </a:xfrm>
          <a:prstGeom prst="line">
            <a:avLst/>
          </a:prstGeom>
          <a:ln>
            <a:solidFill>
              <a:srgbClr val="CE18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68ABF3C-A639-C44E-5C85-9B7C8E8EA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533" y="5715000"/>
            <a:ext cx="147408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4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R- Presentation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1993B-4FFB-8685-4EF8-0E528EF37A74}"/>
              </a:ext>
            </a:extLst>
          </p:cNvPr>
          <p:cNvSpPr/>
          <p:nvPr userDrawn="1"/>
        </p:nvSpPr>
        <p:spPr>
          <a:xfrm>
            <a:off x="0" y="0"/>
            <a:ext cx="5717309" cy="6858000"/>
          </a:xfrm>
          <a:prstGeom prst="rect">
            <a:avLst/>
          </a:prstGeom>
          <a:solidFill>
            <a:srgbClr val="D2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B4E0F6-AAD8-4FA6-BB46-407676ACE1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7002" y="184047"/>
            <a:ext cx="1474089" cy="9827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842E4F-90BB-58CC-C9EB-B5BA375CF7B1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7309" y="925945"/>
            <a:ext cx="5028479" cy="0"/>
          </a:xfrm>
          <a:prstGeom prst="line">
            <a:avLst/>
          </a:prstGeom>
          <a:ln>
            <a:solidFill>
              <a:srgbClr val="CE18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669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R- Presentation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1993B-4FFB-8685-4EF8-0E528EF37A74}"/>
              </a:ext>
            </a:extLst>
          </p:cNvPr>
          <p:cNvSpPr/>
          <p:nvPr userDrawn="1"/>
        </p:nvSpPr>
        <p:spPr>
          <a:xfrm>
            <a:off x="7038109" y="0"/>
            <a:ext cx="5153891" cy="6858000"/>
          </a:xfrm>
          <a:prstGeom prst="rect">
            <a:avLst/>
          </a:prstGeom>
          <a:solidFill>
            <a:srgbClr val="D2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995408B-5D0E-E1E0-D018-DF84C8A8E4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332288"/>
            <a:ext cx="2817812" cy="180975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04934B5-61C0-8130-EC64-7AF38A8859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24970" y="4332288"/>
            <a:ext cx="2817812" cy="180975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E8DEEC9-B949-C0B6-D685-0D1A940B72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9940" y="4332288"/>
            <a:ext cx="2817812" cy="180975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4657A62-45B9-82AA-D4E1-7A84AA7E4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74910" y="4332288"/>
            <a:ext cx="2817812" cy="1809750"/>
          </a:xfrm>
        </p:spPr>
        <p:txBody>
          <a:bodyPr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99EA85-F445-DBDF-B1A1-4D3FC2EE52B9}"/>
              </a:ext>
            </a:extLst>
          </p:cNvPr>
          <p:cNvCxnSpPr>
            <a:cxnSpLocks/>
          </p:cNvCxnSpPr>
          <p:nvPr userDrawn="1"/>
        </p:nvCxnSpPr>
        <p:spPr>
          <a:xfrm flipH="1">
            <a:off x="1473200" y="938645"/>
            <a:ext cx="5564909" cy="0"/>
          </a:xfrm>
          <a:prstGeom prst="line">
            <a:avLst/>
          </a:prstGeom>
          <a:ln>
            <a:solidFill>
              <a:srgbClr val="CE18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0E8BB1B0-1381-3D1A-4F5F-CDB0E19EE9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533" y="88900"/>
            <a:ext cx="147408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81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R- Presentation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1993B-4FFB-8685-4EF8-0E528EF37A74}"/>
              </a:ext>
            </a:extLst>
          </p:cNvPr>
          <p:cNvSpPr/>
          <p:nvPr userDrawn="1"/>
        </p:nvSpPr>
        <p:spPr>
          <a:xfrm>
            <a:off x="0" y="-1"/>
            <a:ext cx="12192000" cy="6169892"/>
          </a:xfrm>
          <a:prstGeom prst="rect">
            <a:avLst/>
          </a:prstGeom>
          <a:solidFill>
            <a:srgbClr val="D21B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781450-B629-A8EB-59BC-E6059550A9C4}"/>
              </a:ext>
            </a:extLst>
          </p:cNvPr>
          <p:cNvCxnSpPr/>
          <p:nvPr userDrawn="1"/>
        </p:nvCxnSpPr>
        <p:spPr>
          <a:xfrm>
            <a:off x="0" y="6548582"/>
            <a:ext cx="12192000" cy="0"/>
          </a:xfrm>
          <a:prstGeom prst="line">
            <a:avLst/>
          </a:prstGeom>
          <a:ln w="38100">
            <a:solidFill>
              <a:srgbClr val="CE18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9F3C62-BD3B-11BE-0586-C9E9F2A1ECA8}"/>
              </a:ext>
            </a:extLst>
          </p:cNvPr>
          <p:cNvSpPr txBox="1"/>
          <p:nvPr userDrawn="1"/>
        </p:nvSpPr>
        <p:spPr>
          <a:xfrm>
            <a:off x="2818886" y="2695308"/>
            <a:ext cx="65542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lantagenet Cherokee" panose="02020602070100000000" pitchFamily="18" charset="0"/>
                <a:ea typeface="+mn-ea"/>
                <a:cs typeface="+mn-cs"/>
              </a:rPr>
              <a:t>Thank You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D986BD5-831D-7B6D-9C54-1A1B411B4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57691" y="4128783"/>
            <a:ext cx="3109909" cy="166025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D5A70AC-EDC7-2236-CF11-FD588254A1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4400" y="15908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47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9353C5-84A2-5AB5-31C4-941F94D5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130C9-6B05-75CE-F407-C579C91F8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B0DB2-A479-15DF-C77C-EB1130DDA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A5832F-5F9F-4E86-AB2E-42F411E03B16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E9980-9EE6-C894-BF18-7C3608FDC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F9506-052C-47DD-14BB-9ADE9D81F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6631A6-0AA1-4A8B-9D72-A5CD07FE2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3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8263DAD-6321-5AF5-DC2E-CC2B6C9AB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1301"/>
          <a:stretch/>
        </p:blipFill>
        <p:spPr>
          <a:xfrm>
            <a:off x="4467533" y="878757"/>
            <a:ext cx="2254046" cy="462853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33147F0-34B2-593B-D99E-3ABF2DD85AAF}"/>
              </a:ext>
            </a:extLst>
          </p:cNvPr>
          <p:cNvGrpSpPr/>
          <p:nvPr/>
        </p:nvGrpSpPr>
        <p:grpSpPr>
          <a:xfrm>
            <a:off x="497112" y="2087669"/>
            <a:ext cx="4155424" cy="2031326"/>
            <a:chOff x="585602" y="3061062"/>
            <a:chExt cx="4155424" cy="203132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E991E8-3FA6-80EC-82F5-88EB31D64129}"/>
                </a:ext>
              </a:extLst>
            </p:cNvPr>
            <p:cNvSpPr txBox="1"/>
            <p:nvPr/>
          </p:nvSpPr>
          <p:spPr>
            <a:xfrm>
              <a:off x="859094" y="4261391"/>
              <a:ext cx="36084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bg1"/>
                  </a:solidFill>
                  <a:latin typeface="Plantagenet Cherokee" panose="02020602070100000000" pitchFamily="18" charset="0"/>
                </a:rPr>
                <a:t>Summer Research Internship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FE0D6B-BD03-B423-B111-4C7B6F198F2B}"/>
                </a:ext>
              </a:extLst>
            </p:cNvPr>
            <p:cNvSpPr txBox="1"/>
            <p:nvPr userDrawn="1"/>
          </p:nvSpPr>
          <p:spPr>
            <a:xfrm>
              <a:off x="585602" y="3061062"/>
              <a:ext cx="41554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3600" b="1" dirty="0" err="1">
                  <a:solidFill>
                    <a:schemeClr val="bg1"/>
                  </a:solidFill>
                  <a:latin typeface="Plantagenet Cherokee" panose="02020602070100000000" pitchFamily="18" charset="0"/>
                </a:rPr>
                <a:t>Louisiana</a:t>
              </a:r>
              <a:r>
                <a:rPr lang="es-ES" sz="3600" b="1" dirty="0">
                  <a:solidFill>
                    <a:schemeClr val="bg1"/>
                  </a:solidFill>
                  <a:latin typeface="Plantagenet Cherokee" panose="02020602070100000000" pitchFamily="18" charset="0"/>
                </a:rPr>
                <a:t> Solar Energy </a:t>
              </a:r>
              <a:r>
                <a:rPr lang="es-ES" sz="3600" b="1" dirty="0" err="1">
                  <a:solidFill>
                    <a:schemeClr val="bg1"/>
                  </a:solidFill>
                  <a:latin typeface="Plantagenet Cherokee" panose="02020602070100000000" pitchFamily="18" charset="0"/>
                </a:rPr>
                <a:t>Laboratory</a:t>
              </a:r>
              <a:r>
                <a:rPr lang="es-ES" sz="3600" b="1" dirty="0">
                  <a:solidFill>
                    <a:schemeClr val="bg1"/>
                  </a:solidFill>
                  <a:latin typeface="Plantagenet Cherokee" panose="02020602070100000000" pitchFamily="18" charset="0"/>
                </a:rPr>
                <a:t> </a:t>
              </a:r>
              <a:r>
                <a:rPr lang="en-US" sz="3600" b="1" dirty="0">
                  <a:solidFill>
                    <a:schemeClr val="bg1"/>
                  </a:solidFill>
                  <a:latin typeface="Plantagenet Cherokee" panose="02020602070100000000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47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7A0827-E0C5-C1C0-71AC-7A9A0C44AE3C}"/>
              </a:ext>
            </a:extLst>
          </p:cNvPr>
          <p:cNvSpPr txBox="1"/>
          <p:nvPr/>
        </p:nvSpPr>
        <p:spPr>
          <a:xfrm>
            <a:off x="4014300" y="1386612"/>
            <a:ext cx="4002465" cy="76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Actual System 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0D590-2613-80D3-125B-E0F7EE0D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8" y="2617075"/>
            <a:ext cx="11217166" cy="118998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2F7056E-F293-74C6-E59A-A33DC55DE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690" y="3238820"/>
            <a:ext cx="4603531" cy="213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Finalized System Configuration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Cost &amp; Incentives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Performance &amp; Payback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Life Cycle &amp; LCOE Analysis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Loan Financing Overview</a:t>
            </a:r>
            <a:endParaRPr lang="en-US" altLang="en-US" dirty="0"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80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D86DCD-74AC-8FE8-16F8-93EDC7B249ED}"/>
              </a:ext>
            </a:extLst>
          </p:cNvPr>
          <p:cNvSpPr txBox="1"/>
          <p:nvPr/>
        </p:nvSpPr>
        <p:spPr>
          <a:xfrm>
            <a:off x="249812" y="2053243"/>
            <a:ext cx="3809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Electrical Integration</a:t>
            </a:r>
          </a:p>
        </p:txBody>
      </p:sp>
      <p:pic>
        <p:nvPicPr>
          <p:cNvPr id="6" name="image5.png" descr="A diagram of a circuit diagram&#10;&#10;Description automatically generated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PicPr/>
          <p:nvPr/>
        </p:nvPicPr>
        <p:blipFill rotWithShape="1">
          <a:blip r:embed="rId2" cstate="print"/>
          <a:srcRect l="298"/>
          <a:stretch/>
        </p:blipFill>
        <p:spPr>
          <a:xfrm>
            <a:off x="4745421" y="0"/>
            <a:ext cx="7236371" cy="3058511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40C4DF-90AA-8D43-FDB8-5478E57A2847}"/>
              </a:ext>
            </a:extLst>
          </p:cNvPr>
          <p:cNvSpPr txBox="1"/>
          <p:nvPr/>
        </p:nvSpPr>
        <p:spPr>
          <a:xfrm>
            <a:off x="5101459" y="3247697"/>
            <a:ext cx="6407369" cy="296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DC Side Wiring &amp; Safety Devices (Rapid Shutdown, Disconnects, Voltage Drop)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Inverter and AC Side Integration (AC Disconnects, Output Wiring, Utility Tie-in)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Overcurrent &amp; Grounding Protection (OCPDs, Bonding, Grounding Conductors)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System Performance (Voltage Drop)</a:t>
            </a:r>
          </a:p>
        </p:txBody>
      </p:sp>
    </p:spTree>
    <p:extLst>
      <p:ext uri="{BB962C8B-B14F-4D97-AF65-F5344CB8AC3E}">
        <p14:creationId xmlns:p14="http://schemas.microsoft.com/office/powerpoint/2010/main" val="98595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solar panel&#10;&#10;Description automatically generated">
            <a:extLst>
              <a:ext uri="{FF2B5EF4-FFF2-40B4-BE49-F238E27FC236}">
                <a16:creationId xmlns:a16="http://schemas.microsoft.com/office/drawing/2014/main" id="{E18D79F0-743A-C2A7-1DD0-89B034F4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09" y="1883941"/>
            <a:ext cx="5750295" cy="3090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936089-86AA-35A2-6A93-154E8C2805C7}"/>
              </a:ext>
            </a:extLst>
          </p:cNvPr>
          <p:cNvSpPr txBox="1"/>
          <p:nvPr/>
        </p:nvSpPr>
        <p:spPr>
          <a:xfrm>
            <a:off x="7098902" y="783949"/>
            <a:ext cx="4458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Mechanical Integration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81EC9EE-F654-F33D-B2BE-55B5A1549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036" y="1909032"/>
            <a:ext cx="4642944" cy="379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Racking Selection &amp; Layout (rail type, slope compatibility)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Weight &amp; Load Distribution (array + racking in </a:t>
            </a:r>
            <a:r>
              <a:rPr lang="en-US" altLang="en-US" dirty="0" err="1">
                <a:solidFill>
                  <a:prstClr val="white"/>
                </a:solidFill>
                <a:latin typeface="Plantagenet Cherokee" panose="02020602070100000000" pitchFamily="18" charset="0"/>
              </a:rPr>
              <a:t>psf</a:t>
            </a:r>
            <a:r>
              <a:rPr lang="en-US" alt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)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Wind &amp; Snow Load Analysis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Attachment Point Design (lag screw size, spacing, depth)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Environmental Durability (corrosion-resistant hardware)</a:t>
            </a:r>
          </a:p>
        </p:txBody>
      </p:sp>
    </p:spTree>
    <p:extLst>
      <p:ext uri="{BB962C8B-B14F-4D97-AF65-F5344CB8AC3E}">
        <p14:creationId xmlns:p14="http://schemas.microsoft.com/office/powerpoint/2010/main" val="4170902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38B6F7-CAE0-ECBA-A4E8-2DB00B624F14}"/>
              </a:ext>
            </a:extLst>
          </p:cNvPr>
          <p:cNvSpPr txBox="1"/>
          <p:nvPr/>
        </p:nvSpPr>
        <p:spPr>
          <a:xfrm>
            <a:off x="693529" y="736653"/>
            <a:ext cx="4288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Code Compliance and Design Standards</a:t>
            </a:r>
          </a:p>
        </p:txBody>
      </p:sp>
      <p:pic>
        <p:nvPicPr>
          <p:cNvPr id="5" name="Picture 4" descr="A red and blue logo&#10;&#10;Description automatically generated">
            <a:extLst>
              <a:ext uri="{FF2B5EF4-FFF2-40B4-BE49-F238E27FC236}">
                <a16:creationId xmlns:a16="http://schemas.microsoft.com/office/drawing/2014/main" id="{98583609-102D-13A9-550C-4087B606C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7" t="7210" r="220" b="1590"/>
          <a:stretch/>
        </p:blipFill>
        <p:spPr bwMode="auto">
          <a:xfrm>
            <a:off x="6096000" y="1714095"/>
            <a:ext cx="5788126" cy="3110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9774155-2722-4CD5-C080-2A29FBBF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529" y="2216460"/>
            <a:ext cx="4429664" cy="379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Electrical Design – NEC Standards (Articles 690, 705, 250, 310, 110)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Structural Design – ASCE 7 &amp; Local Codes 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Equipment Certification (UL-listed, IEC 61215, IEEE 1547/1741)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Safety &amp; Reliability Assurance (Voltage drop, grounding, OCPDs, bonding)</a:t>
            </a:r>
          </a:p>
        </p:txBody>
      </p:sp>
    </p:spTree>
    <p:extLst>
      <p:ext uri="{BB962C8B-B14F-4D97-AF65-F5344CB8AC3E}">
        <p14:creationId xmlns:p14="http://schemas.microsoft.com/office/powerpoint/2010/main" val="3877299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FD89524-6130-A68F-6604-7122DF24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307" y="930165"/>
            <a:ext cx="6237899" cy="4343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7C1EC5-B696-BF40-25DF-96B6BB539E53}"/>
              </a:ext>
            </a:extLst>
          </p:cNvPr>
          <p:cNvSpPr txBox="1"/>
          <p:nvPr/>
        </p:nvSpPr>
        <p:spPr>
          <a:xfrm>
            <a:off x="774290" y="2005777"/>
            <a:ext cx="3249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Result Summery</a:t>
            </a:r>
          </a:p>
        </p:txBody>
      </p:sp>
    </p:spTree>
    <p:extLst>
      <p:ext uri="{BB962C8B-B14F-4D97-AF65-F5344CB8AC3E}">
        <p14:creationId xmlns:p14="http://schemas.microsoft.com/office/powerpoint/2010/main" val="248019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7A0827-E0C5-C1C0-71AC-7A9A0C44AE3C}"/>
              </a:ext>
            </a:extLst>
          </p:cNvPr>
          <p:cNvSpPr txBox="1"/>
          <p:nvPr/>
        </p:nvSpPr>
        <p:spPr>
          <a:xfrm>
            <a:off x="3777816" y="1234175"/>
            <a:ext cx="4384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Energy and Economic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0D590-2613-80D3-125B-E0F7EE0D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8" y="2617075"/>
            <a:ext cx="11217166" cy="1189989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58CAE11-4937-A4FB-6CD1-37D3CFDC52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012433"/>
              </p:ext>
            </p:extLst>
          </p:nvPr>
        </p:nvGraphicFramePr>
        <p:xfrm>
          <a:off x="1711325" y="3061600"/>
          <a:ext cx="4384675" cy="2679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161B0B-C249-7C9B-E578-D1B28EBF1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856392"/>
              </p:ext>
            </p:extLst>
          </p:nvPr>
        </p:nvGraphicFramePr>
        <p:xfrm>
          <a:off x="6416816" y="3061600"/>
          <a:ext cx="4529455" cy="256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6431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89AE2-75A6-AC54-9263-AF366CD8A6E2}"/>
              </a:ext>
            </a:extLst>
          </p:cNvPr>
          <p:cNvSpPr txBox="1"/>
          <p:nvPr/>
        </p:nvSpPr>
        <p:spPr>
          <a:xfrm>
            <a:off x="1451687" y="2291171"/>
            <a:ext cx="2496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9E971-4270-CA3C-EEBC-2C7DC09EE41C}"/>
              </a:ext>
            </a:extLst>
          </p:cNvPr>
          <p:cNvSpPr/>
          <p:nvPr/>
        </p:nvSpPr>
        <p:spPr>
          <a:xfrm>
            <a:off x="555790" y="4335996"/>
            <a:ext cx="3941395" cy="2522004"/>
          </a:xfrm>
          <a:prstGeom prst="rect">
            <a:avLst/>
          </a:prstGeom>
          <a:solidFill>
            <a:srgbClr val="CE18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74C3A9-C7EE-E380-F728-AB1621F4B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749" y="1825630"/>
            <a:ext cx="5178021" cy="213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Larger Systems Reduce Energy Cost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 Smaller Systems Have Higher Cost per Watt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 Energy Offset and Payback Vary by Scale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 Design Orientation Affects System Efficiency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 Commercial Design Minimizes Voltage Loss</a:t>
            </a:r>
          </a:p>
        </p:txBody>
      </p:sp>
    </p:spTree>
    <p:extLst>
      <p:ext uri="{BB962C8B-B14F-4D97-AF65-F5344CB8AC3E}">
        <p14:creationId xmlns:p14="http://schemas.microsoft.com/office/powerpoint/2010/main" val="391654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8F5B22-9DD8-B930-AA0A-58F3309C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357" y="0"/>
            <a:ext cx="272340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D148D-FC4C-0048-DA17-C7E366FCAF08}"/>
              </a:ext>
            </a:extLst>
          </p:cNvPr>
          <p:cNvSpPr txBox="1"/>
          <p:nvPr/>
        </p:nvSpPr>
        <p:spPr>
          <a:xfrm>
            <a:off x="1304037" y="2281673"/>
            <a:ext cx="162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2400" dirty="0">
                <a:latin typeface="Plantagenet Cherokee" panose="02020602070100000000" pitchFamily="18" charset="0"/>
              </a:rPr>
              <a:t>Discussion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4658E0D-C573-599A-4494-EF5796844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884" y="1081482"/>
            <a:ext cx="4297976" cy="379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Theory Meets Real-World Complexity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Limitation: No Battery Storage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Policy Sensitivity in Economic Modeling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Tools Were Sufficient but could be improved</a:t>
            </a:r>
          </a:p>
          <a:p>
            <a:pPr marL="342900" marR="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Cost is still higher for the low electricity rate in Louisiana</a:t>
            </a:r>
          </a:p>
        </p:txBody>
      </p:sp>
    </p:spTree>
    <p:extLst>
      <p:ext uri="{BB962C8B-B14F-4D97-AF65-F5344CB8AC3E}">
        <p14:creationId xmlns:p14="http://schemas.microsoft.com/office/powerpoint/2010/main" val="193655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723BF4F-8651-47E7-517C-26B3985D8568}"/>
              </a:ext>
            </a:extLst>
          </p:cNvPr>
          <p:cNvSpPr txBox="1"/>
          <p:nvPr/>
        </p:nvSpPr>
        <p:spPr>
          <a:xfrm>
            <a:off x="1283741" y="1744933"/>
            <a:ext cx="91879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19E07A-486B-5ACE-7E5D-312748AA0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311" y="4094718"/>
            <a:ext cx="6345621" cy="171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Integrated Design Approach Is Key to PV Success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Commercial Systems Achieve Better Cost Efficiency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Residential Systems Need Smart Design and Incentives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Future Improvements Depend on Storage and Control</a:t>
            </a:r>
          </a:p>
        </p:txBody>
      </p:sp>
    </p:spTree>
    <p:extLst>
      <p:ext uri="{BB962C8B-B14F-4D97-AF65-F5344CB8AC3E}">
        <p14:creationId xmlns:p14="http://schemas.microsoft.com/office/powerpoint/2010/main" val="128933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898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79B74F-52E0-F157-CA77-78E3963FD0E8}"/>
              </a:ext>
            </a:extLst>
          </p:cNvPr>
          <p:cNvSpPr txBox="1"/>
          <p:nvPr/>
        </p:nvSpPr>
        <p:spPr>
          <a:xfrm>
            <a:off x="905631" y="4134177"/>
            <a:ext cx="5063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Plantagenet Cherokee" panose="02020602070100000000" pitchFamily="18" charset="0"/>
              </a:rPr>
              <a:t>Presented by</a:t>
            </a:r>
            <a:br>
              <a:rPr lang="en-US" sz="2400" b="1" dirty="0">
                <a:solidFill>
                  <a:prstClr val="black"/>
                </a:solidFill>
                <a:latin typeface="Plantagenet Cherokee" panose="02020602070100000000" pitchFamily="18" charset="0"/>
              </a:rPr>
            </a:br>
            <a:r>
              <a:rPr lang="en-US" sz="2400" b="1" dirty="0">
                <a:solidFill>
                  <a:prstClr val="black"/>
                </a:solidFill>
                <a:latin typeface="Plantagenet Cherokee" panose="02020602070100000000" pitchFamily="18" charset="0"/>
              </a:rPr>
              <a:t>ROY Jui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3BF4F-8651-47E7-517C-26B3985D8568}"/>
              </a:ext>
            </a:extLst>
          </p:cNvPr>
          <p:cNvSpPr txBox="1"/>
          <p:nvPr/>
        </p:nvSpPr>
        <p:spPr>
          <a:xfrm>
            <a:off x="1654231" y="1279851"/>
            <a:ext cx="918793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Plantagenet Cherokee" panose="02020602070100000000" pitchFamily="18" charset="0"/>
              </a:rPr>
              <a:t>An Analytical Study on the Design of Solar Power Plants for </a:t>
            </a:r>
          </a:p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Residential and Commercial Sector: Practical Implementation and Cost Analysis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1E673-E109-85CA-0C22-D0241EE627B0}"/>
              </a:ext>
            </a:extLst>
          </p:cNvPr>
          <p:cNvSpPr txBox="1"/>
          <p:nvPr/>
        </p:nvSpPr>
        <p:spPr>
          <a:xfrm>
            <a:off x="5883165" y="3872567"/>
            <a:ext cx="624051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prstClr val="black"/>
                </a:solidFill>
                <a:latin typeface="Plantagenet Cherokee" panose="02020602070100000000" pitchFamily="18" charset="0"/>
              </a:rPr>
              <a:t>Supervised by</a:t>
            </a:r>
            <a:br>
              <a:rPr lang="en-US" sz="2400" b="1" dirty="0">
                <a:solidFill>
                  <a:prstClr val="black"/>
                </a:solidFill>
                <a:latin typeface="Plantagenet Cherokee" panose="02020602070100000000" pitchFamily="18" charset="0"/>
              </a:rPr>
            </a:br>
            <a:r>
              <a:rPr lang="en-US" sz="1600" dirty="0">
                <a:solidFill>
                  <a:prstClr val="black"/>
                </a:solidFill>
                <a:latin typeface="Plantagenet Cherokee" panose="02020602070100000000" pitchFamily="18" charset="0"/>
              </a:rPr>
              <a:t>Terrence L. Chambers, Ph.D., P.E.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Plantagenet Cherokee" panose="02020602070100000000" pitchFamily="18" charset="0"/>
              </a:rPr>
              <a:t>Donald &amp; Janice </a:t>
            </a:r>
            <a:r>
              <a:rPr lang="en-US" sz="1600" dirty="0" err="1">
                <a:solidFill>
                  <a:prstClr val="black"/>
                </a:solidFill>
                <a:latin typeface="Plantagenet Cherokee" panose="02020602070100000000" pitchFamily="18" charset="0"/>
              </a:rPr>
              <a:t>Mosing</a:t>
            </a:r>
            <a:r>
              <a:rPr lang="en-US" sz="1600" dirty="0">
                <a:solidFill>
                  <a:prstClr val="black"/>
                </a:solidFill>
                <a:latin typeface="Plantagenet Cherokee" panose="02020602070100000000" pitchFamily="18" charset="0"/>
              </a:rPr>
              <a:t> BORSF Endowed Chair in Mechanical Engineering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Plantagenet Cherokee" panose="02020602070100000000" pitchFamily="18" charset="0"/>
              </a:rPr>
              <a:t>Director, EDA Green Hydrogen Center of Excellence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Plantagenet Cherokee" panose="02020602070100000000" pitchFamily="18" charset="0"/>
              </a:rPr>
              <a:t>Director, Energy Efficiency and Sustainable Energy Center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Plantagenet Cherokee" panose="02020602070100000000" pitchFamily="18" charset="0"/>
              </a:rPr>
              <a:t>University of Louisiana at Lafayette</a:t>
            </a:r>
          </a:p>
        </p:txBody>
      </p:sp>
    </p:spTree>
    <p:extLst>
      <p:ext uri="{BB962C8B-B14F-4D97-AF65-F5344CB8AC3E}">
        <p14:creationId xmlns:p14="http://schemas.microsoft.com/office/powerpoint/2010/main" val="385641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89AE2-75A6-AC54-9263-AF366CD8A6E2}"/>
              </a:ext>
            </a:extLst>
          </p:cNvPr>
          <p:cNvSpPr txBox="1"/>
          <p:nvPr/>
        </p:nvSpPr>
        <p:spPr>
          <a:xfrm>
            <a:off x="1451687" y="2293129"/>
            <a:ext cx="2496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Problem Statement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9E971-4270-CA3C-EEBC-2C7DC09EE41C}"/>
              </a:ext>
            </a:extLst>
          </p:cNvPr>
          <p:cNvSpPr/>
          <p:nvPr/>
        </p:nvSpPr>
        <p:spPr>
          <a:xfrm>
            <a:off x="555790" y="4335996"/>
            <a:ext cx="3941395" cy="2522004"/>
          </a:xfrm>
          <a:prstGeom prst="rect">
            <a:avLst/>
          </a:prstGeom>
          <a:solidFill>
            <a:srgbClr val="CE18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E3561-EBD9-FC11-F545-CF4ABA418362}"/>
              </a:ext>
            </a:extLst>
          </p:cNvPr>
          <p:cNvSpPr txBox="1"/>
          <p:nvPr/>
        </p:nvSpPr>
        <p:spPr>
          <a:xfrm>
            <a:off x="5681498" y="2227459"/>
            <a:ext cx="6097314" cy="1719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Challenge in Robust Model Development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Real-World Implementation Barriers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Complexity in Electrical and Mechanical Design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Uncertainty in Economic Viability</a:t>
            </a:r>
          </a:p>
        </p:txBody>
      </p:sp>
    </p:spTree>
    <p:extLst>
      <p:ext uri="{BB962C8B-B14F-4D97-AF65-F5344CB8AC3E}">
        <p14:creationId xmlns:p14="http://schemas.microsoft.com/office/powerpoint/2010/main" val="24096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89AE2-75A6-AC54-9263-AF366CD8A6E2}"/>
              </a:ext>
            </a:extLst>
          </p:cNvPr>
          <p:cNvSpPr txBox="1"/>
          <p:nvPr/>
        </p:nvSpPr>
        <p:spPr>
          <a:xfrm>
            <a:off x="1451687" y="2291171"/>
            <a:ext cx="2496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Research Goal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9E971-4270-CA3C-EEBC-2C7DC09EE41C}"/>
              </a:ext>
            </a:extLst>
          </p:cNvPr>
          <p:cNvSpPr/>
          <p:nvPr/>
        </p:nvSpPr>
        <p:spPr>
          <a:xfrm>
            <a:off x="555790" y="4335996"/>
            <a:ext cx="3941395" cy="2522004"/>
          </a:xfrm>
          <a:prstGeom prst="rect">
            <a:avLst/>
          </a:prstGeom>
          <a:solidFill>
            <a:srgbClr val="CE18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FF5659-E5B6-9CBC-779A-27C940F91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674" y="1841715"/>
            <a:ext cx="5246639" cy="213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Develop site-specific PV system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Address real-world constraints in design and implementation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Evaluate economic feasibility via LCOE, payback, etc.</a:t>
            </a:r>
          </a:p>
        </p:txBody>
      </p:sp>
    </p:spTree>
    <p:extLst>
      <p:ext uri="{BB962C8B-B14F-4D97-AF65-F5344CB8AC3E}">
        <p14:creationId xmlns:p14="http://schemas.microsoft.com/office/powerpoint/2010/main" val="38448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89AE2-75A6-AC54-9263-AF366CD8A6E2}"/>
              </a:ext>
            </a:extLst>
          </p:cNvPr>
          <p:cNvSpPr txBox="1"/>
          <p:nvPr/>
        </p:nvSpPr>
        <p:spPr>
          <a:xfrm>
            <a:off x="1451687" y="2096060"/>
            <a:ext cx="2496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Objectives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of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Internship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9E971-4270-CA3C-EEBC-2C7DC09EE41C}"/>
              </a:ext>
            </a:extLst>
          </p:cNvPr>
          <p:cNvSpPr/>
          <p:nvPr/>
        </p:nvSpPr>
        <p:spPr>
          <a:xfrm>
            <a:off x="555790" y="4335996"/>
            <a:ext cx="3941395" cy="2522004"/>
          </a:xfrm>
          <a:prstGeom prst="rect">
            <a:avLst/>
          </a:prstGeom>
          <a:solidFill>
            <a:srgbClr val="CE18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05EF20-40D5-A8E3-1EF2-BFF51B6580FE}"/>
              </a:ext>
            </a:extLst>
          </p:cNvPr>
          <p:cNvGrpSpPr/>
          <p:nvPr/>
        </p:nvGrpSpPr>
        <p:grpSpPr>
          <a:xfrm>
            <a:off x="6463343" y="1329618"/>
            <a:ext cx="4448534" cy="4198761"/>
            <a:chOff x="6463343" y="1329618"/>
            <a:chExt cx="4448534" cy="419876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E8F7E49-8E9D-59AA-E1D2-7406B9934491}"/>
                </a:ext>
              </a:extLst>
            </p:cNvPr>
            <p:cNvSpPr/>
            <p:nvPr/>
          </p:nvSpPr>
          <p:spPr>
            <a:xfrm>
              <a:off x="7395684" y="1329618"/>
              <a:ext cx="2583853" cy="2583853"/>
            </a:xfrm>
            <a:custGeom>
              <a:avLst/>
              <a:gdLst>
                <a:gd name="connsiteX0" fmla="*/ 0 w 2583853"/>
                <a:gd name="connsiteY0" fmla="*/ 1291927 h 2583853"/>
                <a:gd name="connsiteX1" fmla="*/ 1291927 w 2583853"/>
                <a:gd name="connsiteY1" fmla="*/ 0 h 2583853"/>
                <a:gd name="connsiteX2" fmla="*/ 2583854 w 2583853"/>
                <a:gd name="connsiteY2" fmla="*/ 1291927 h 2583853"/>
                <a:gd name="connsiteX3" fmla="*/ 1291927 w 2583853"/>
                <a:gd name="connsiteY3" fmla="*/ 2583854 h 2583853"/>
                <a:gd name="connsiteX4" fmla="*/ 0 w 2583853"/>
                <a:gd name="connsiteY4" fmla="*/ 1291927 h 25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3853" h="2583853">
                  <a:moveTo>
                    <a:pt x="0" y="1291927"/>
                  </a:moveTo>
                  <a:cubicBezTo>
                    <a:pt x="0" y="578415"/>
                    <a:pt x="578415" y="0"/>
                    <a:pt x="1291927" y="0"/>
                  </a:cubicBezTo>
                  <a:cubicBezTo>
                    <a:pt x="2005439" y="0"/>
                    <a:pt x="2583854" y="578415"/>
                    <a:pt x="2583854" y="1291927"/>
                  </a:cubicBezTo>
                  <a:cubicBezTo>
                    <a:pt x="2583854" y="2005439"/>
                    <a:pt x="2005439" y="2583854"/>
                    <a:pt x="1291927" y="2583854"/>
                  </a:cubicBezTo>
                  <a:cubicBezTo>
                    <a:pt x="578415" y="2583854"/>
                    <a:pt x="0" y="2005439"/>
                    <a:pt x="0" y="1291927"/>
                  </a:cubicBezTo>
                  <a:close/>
                </a:path>
              </a:pathLst>
            </a:custGeom>
            <a:solidFill>
              <a:srgbClr val="D21B22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44513" tIns="452174" rIns="344514" bIns="968945" numCol="1" spcCol="1270" anchor="ctr" anchorCtr="0">
              <a:noAutofit/>
            </a:bodyPr>
            <a:lstStyle/>
            <a:p>
              <a:pPr lvl="0" algn="ctr"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dirty="0">
                  <a:latin typeface="Plantagenet Cherokee" panose="02020602070100000000" pitchFamily="18" charset="0"/>
                </a:rPr>
                <a:t>Apply design theories through hands-on experience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C69ACE5-8178-7EF2-5812-58D7592E4BD3}"/>
                </a:ext>
              </a:extLst>
            </p:cNvPr>
            <p:cNvSpPr/>
            <p:nvPr/>
          </p:nvSpPr>
          <p:spPr>
            <a:xfrm>
              <a:off x="8328024" y="2944526"/>
              <a:ext cx="2583853" cy="2583853"/>
            </a:xfrm>
            <a:custGeom>
              <a:avLst/>
              <a:gdLst>
                <a:gd name="connsiteX0" fmla="*/ 0 w 2583853"/>
                <a:gd name="connsiteY0" fmla="*/ 1291927 h 2583853"/>
                <a:gd name="connsiteX1" fmla="*/ 1291927 w 2583853"/>
                <a:gd name="connsiteY1" fmla="*/ 0 h 2583853"/>
                <a:gd name="connsiteX2" fmla="*/ 2583854 w 2583853"/>
                <a:gd name="connsiteY2" fmla="*/ 1291927 h 2583853"/>
                <a:gd name="connsiteX3" fmla="*/ 1291927 w 2583853"/>
                <a:gd name="connsiteY3" fmla="*/ 2583854 h 2583853"/>
                <a:gd name="connsiteX4" fmla="*/ 0 w 2583853"/>
                <a:gd name="connsiteY4" fmla="*/ 1291927 h 25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3853" h="2583853">
                  <a:moveTo>
                    <a:pt x="0" y="1291927"/>
                  </a:moveTo>
                  <a:cubicBezTo>
                    <a:pt x="0" y="578415"/>
                    <a:pt x="578415" y="0"/>
                    <a:pt x="1291927" y="0"/>
                  </a:cubicBezTo>
                  <a:cubicBezTo>
                    <a:pt x="2005439" y="0"/>
                    <a:pt x="2583854" y="578415"/>
                    <a:pt x="2583854" y="1291927"/>
                  </a:cubicBezTo>
                  <a:cubicBezTo>
                    <a:pt x="2583854" y="2005439"/>
                    <a:pt x="2005439" y="2583854"/>
                    <a:pt x="1291927" y="2583854"/>
                  </a:cubicBezTo>
                  <a:cubicBezTo>
                    <a:pt x="578415" y="2583854"/>
                    <a:pt x="0" y="2005439"/>
                    <a:pt x="0" y="1291927"/>
                  </a:cubicBezTo>
                  <a:close/>
                </a:path>
              </a:pathLst>
            </a:custGeom>
            <a:solidFill>
              <a:srgbClr val="D21B22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790229" tIns="667496" rIns="243312" bIns="495238" numCol="1" spcCol="1270" anchor="ctr" anchorCtr="0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dirty="0">
                  <a:latin typeface="Plantagenet Cherokee" panose="02020602070100000000" pitchFamily="18" charset="0"/>
                </a:rPr>
                <a:t>Analyze economic performance using real data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A3AB2D0-887B-C5E7-7B83-5B3F2B175D55}"/>
                </a:ext>
              </a:extLst>
            </p:cNvPr>
            <p:cNvSpPr/>
            <p:nvPr/>
          </p:nvSpPr>
          <p:spPr>
            <a:xfrm>
              <a:off x="6463343" y="2944526"/>
              <a:ext cx="2583853" cy="2583853"/>
            </a:xfrm>
            <a:custGeom>
              <a:avLst/>
              <a:gdLst>
                <a:gd name="connsiteX0" fmla="*/ 0 w 2583853"/>
                <a:gd name="connsiteY0" fmla="*/ 1291927 h 2583853"/>
                <a:gd name="connsiteX1" fmla="*/ 1291927 w 2583853"/>
                <a:gd name="connsiteY1" fmla="*/ 0 h 2583853"/>
                <a:gd name="connsiteX2" fmla="*/ 2583854 w 2583853"/>
                <a:gd name="connsiteY2" fmla="*/ 1291927 h 2583853"/>
                <a:gd name="connsiteX3" fmla="*/ 1291927 w 2583853"/>
                <a:gd name="connsiteY3" fmla="*/ 2583854 h 2583853"/>
                <a:gd name="connsiteX4" fmla="*/ 0 w 2583853"/>
                <a:gd name="connsiteY4" fmla="*/ 1291927 h 25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3853" h="2583853">
                  <a:moveTo>
                    <a:pt x="0" y="1291927"/>
                  </a:moveTo>
                  <a:cubicBezTo>
                    <a:pt x="0" y="578415"/>
                    <a:pt x="578415" y="0"/>
                    <a:pt x="1291927" y="0"/>
                  </a:cubicBezTo>
                  <a:cubicBezTo>
                    <a:pt x="2005439" y="0"/>
                    <a:pt x="2583854" y="578415"/>
                    <a:pt x="2583854" y="1291927"/>
                  </a:cubicBezTo>
                  <a:cubicBezTo>
                    <a:pt x="2583854" y="2005439"/>
                    <a:pt x="2005439" y="2583854"/>
                    <a:pt x="1291927" y="2583854"/>
                  </a:cubicBezTo>
                  <a:cubicBezTo>
                    <a:pt x="578415" y="2583854"/>
                    <a:pt x="0" y="2005439"/>
                    <a:pt x="0" y="1291927"/>
                  </a:cubicBezTo>
                  <a:close/>
                </a:path>
              </a:pathLst>
            </a:custGeom>
            <a:solidFill>
              <a:srgbClr val="D21B22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3313" tIns="667496" rIns="790228" bIns="495238" numCol="1" spcCol="1270" anchor="ctr" anchorCtr="0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dirty="0">
                <a:latin typeface="Plantagenet Cherokee" panose="02020602070100000000" pitchFamily="18" charset="0"/>
              </a:endParaRPr>
            </a:p>
            <a:p>
              <a:pPr algn="ctr"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dirty="0">
                  <a:latin typeface="Plantagenet Cherokee" panose="02020602070100000000" pitchFamily="18" charset="0"/>
                </a:rPr>
                <a:t>Conduct site surveys, system sizing, energy simulation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36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lar panels on the roof of a house&#10;&#10;Description automatically generated">
            <a:extLst>
              <a:ext uri="{FF2B5EF4-FFF2-40B4-BE49-F238E27FC236}">
                <a16:creationId xmlns:a16="http://schemas.microsoft.com/office/drawing/2014/main" id="{6A905389-7655-3CFA-BA59-3CCDBBA5B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03" y="3429000"/>
            <a:ext cx="5605255" cy="3153741"/>
          </a:xfrm>
          <a:prstGeom prst="rect">
            <a:avLst/>
          </a:prstGeom>
        </p:spPr>
      </p:pic>
      <p:pic>
        <p:nvPicPr>
          <p:cNvPr id="3" name="Picture 2" descr="A large solar panel array in a field&#10;&#10;Description automatically generated">
            <a:extLst>
              <a:ext uri="{FF2B5EF4-FFF2-40B4-BE49-F238E27FC236}">
                <a16:creationId xmlns:a16="http://schemas.microsoft.com/office/drawing/2014/main" id="{57B7617B-5A33-BE10-CC84-5DC16AAC9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3904" r="1852" b="18276"/>
          <a:stretch/>
        </p:blipFill>
        <p:spPr bwMode="auto">
          <a:xfrm>
            <a:off x="6353502" y="275259"/>
            <a:ext cx="5605255" cy="2901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A3DAA-71E0-72D4-A54D-56EF91126225}"/>
              </a:ext>
            </a:extLst>
          </p:cNvPr>
          <p:cNvSpPr txBox="1"/>
          <p:nvPr/>
        </p:nvSpPr>
        <p:spPr>
          <a:xfrm>
            <a:off x="233242" y="3621990"/>
            <a:ext cx="5805367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Residential Solar</a:t>
            </a:r>
          </a:p>
          <a:p>
            <a:pPr marL="285750" indent="-285750" fontAlgn="base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solidFill>
                  <a:schemeClr val="bg1"/>
                </a:solidFill>
                <a:latin typeface="Plantagenet Cherokee" panose="02020602070100000000" pitchFamily="18" charset="0"/>
              </a:rPr>
              <a:t>Sized for Individual Homes (3–10 kW)</a:t>
            </a:r>
          </a:p>
          <a:p>
            <a:pPr marL="285750" indent="-285750" fontAlgn="base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solidFill>
                  <a:schemeClr val="bg1"/>
                </a:solidFill>
                <a:latin typeface="Plantagenet Cherokee" panose="02020602070100000000" pitchFamily="18" charset="0"/>
              </a:rPr>
              <a:t>Higher Cost per Watt, Offset by Incentives</a:t>
            </a:r>
          </a:p>
          <a:p>
            <a:pPr marL="285750" indent="-285750" fontAlgn="base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solidFill>
                  <a:schemeClr val="bg1"/>
                </a:solidFill>
                <a:latin typeface="Plantagenet Cherokee" panose="02020602070100000000" pitchFamily="18" charset="0"/>
              </a:rPr>
              <a:t>Supports Decentralized &amp; Resilient Energy</a:t>
            </a:r>
          </a:p>
          <a:p>
            <a:pPr marL="285750" indent="-285750" fontAlgn="base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solidFill>
                  <a:schemeClr val="bg1"/>
                </a:solidFill>
                <a:latin typeface="Plantagenet Cherokee" panose="02020602070100000000" pitchFamily="18" charset="0"/>
              </a:rPr>
              <a:t>Grid-tied with net metering; micro/string inverters</a:t>
            </a:r>
          </a:p>
          <a:p>
            <a:pPr marL="285750" indent="-285750" fontAlgn="base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solidFill>
                  <a:schemeClr val="bg1"/>
                </a:solidFill>
                <a:latin typeface="Plantagenet Cherokee" panose="02020602070100000000" pitchFamily="18" charset="0"/>
              </a:rPr>
              <a:t>Payback: ~7–12 years, depending on site and usage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D8AD3F-4BD9-AA06-6C1F-7A250C21C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039" y="0"/>
            <a:ext cx="42896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1306F-76AA-F3B7-451E-5FA1127A28B6}"/>
              </a:ext>
            </a:extLst>
          </p:cNvPr>
          <p:cNvSpPr txBox="1"/>
          <p:nvPr/>
        </p:nvSpPr>
        <p:spPr>
          <a:xfrm rot="10800000" flipV="1">
            <a:off x="333655" y="425629"/>
            <a:ext cx="5547864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Commercial Solar</a:t>
            </a:r>
          </a:p>
          <a:p>
            <a:pPr marL="285750" indent="-285750" fontAlgn="base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solidFill>
                  <a:schemeClr val="bg1"/>
                </a:solidFill>
                <a:latin typeface="Plantagenet Cherokee" panose="02020602070100000000" pitchFamily="18" charset="0"/>
              </a:rPr>
              <a:t>Large-Scale Systems (30 kW–MW Range) flat-roof or ground-mounted systems</a:t>
            </a:r>
          </a:p>
          <a:p>
            <a:pPr marL="285750" marR="0" lvl="0" indent="-285750" fontAlgn="base">
              <a:spcBef>
                <a:spcPct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solidFill>
                  <a:schemeClr val="bg1"/>
                </a:solidFill>
                <a:latin typeface="Plantagenet Cherokee" panose="02020602070100000000" pitchFamily="18" charset="0"/>
              </a:rPr>
              <a:t>Lower cost per watt due to economies of scale</a:t>
            </a:r>
          </a:p>
          <a:p>
            <a:pPr marL="285750" marR="0" lvl="0" indent="-285750" fontAlgn="base">
              <a:spcBef>
                <a:spcPct val="0"/>
              </a:spcBef>
              <a:spcAft>
                <a:spcPct val="35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en-US" dirty="0">
                <a:solidFill>
                  <a:schemeClr val="bg1"/>
                </a:solidFill>
                <a:latin typeface="Plantagenet Cherokee" panose="02020602070100000000" pitchFamily="18" charset="0"/>
              </a:rPr>
              <a:t>Payback: ~5–10 years with PPAs, ITC, and MACRS benefits</a:t>
            </a:r>
          </a:p>
          <a:p>
            <a:pPr marL="285750" indent="-285750" fontAlgn="base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solidFill>
                  <a:schemeClr val="bg1"/>
                </a:solidFill>
                <a:latin typeface="Plantagenet Cherokee" panose="02020602070100000000" pitchFamily="18" charset="0"/>
              </a:rPr>
              <a:t>Enhances Grid Resilience and Sustainability Goals</a:t>
            </a:r>
          </a:p>
        </p:txBody>
      </p:sp>
    </p:spTree>
    <p:extLst>
      <p:ext uri="{BB962C8B-B14F-4D97-AF65-F5344CB8AC3E}">
        <p14:creationId xmlns:p14="http://schemas.microsoft.com/office/powerpoint/2010/main" val="67764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79E971-4270-CA3C-EEBC-2C7DC09EE41C}"/>
              </a:ext>
            </a:extLst>
          </p:cNvPr>
          <p:cNvSpPr/>
          <p:nvPr/>
        </p:nvSpPr>
        <p:spPr>
          <a:xfrm>
            <a:off x="555790" y="4335996"/>
            <a:ext cx="3941395" cy="2522004"/>
          </a:xfrm>
          <a:prstGeom prst="rect">
            <a:avLst/>
          </a:prstGeom>
          <a:solidFill>
            <a:srgbClr val="CE18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89AE2-75A6-AC54-9263-AF366CD8A6E2}"/>
              </a:ext>
            </a:extLst>
          </p:cNvPr>
          <p:cNvSpPr txBox="1"/>
          <p:nvPr/>
        </p:nvSpPr>
        <p:spPr>
          <a:xfrm>
            <a:off x="1167699" y="1093692"/>
            <a:ext cx="3035928" cy="411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Site Survey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Customer Info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Utility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Service Entrance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General Site Information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Environmental Info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Possible Array Locations</a:t>
            </a:r>
          </a:p>
          <a:p>
            <a:pPr marL="342900" marR="0" lvl="0" indent="-34290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white"/>
                </a:solidFill>
                <a:latin typeface="Plantagenet Cherokee" panose="02020602070100000000" pitchFamily="18" charset="0"/>
              </a:rPr>
              <a:t>Roof Support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0D573-BB55-BED0-3760-383B03BB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07" y="1"/>
            <a:ext cx="7485993" cy="6858000"/>
          </a:xfrm>
          <a:prstGeom prst="rect">
            <a:avLst/>
          </a:prstGeom>
        </p:spPr>
      </p:pic>
      <p:pic>
        <p:nvPicPr>
          <p:cNvPr id="3" name="Picture 2" descr="A house with a blue door and a blue door&#10;&#10;Description automatically generated">
            <a:extLst>
              <a:ext uri="{FF2B5EF4-FFF2-40B4-BE49-F238E27FC236}">
                <a16:creationId xmlns:a16="http://schemas.microsoft.com/office/drawing/2014/main" id="{7CC41872-9C59-A4BE-69C5-6F17FB23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701" y="421728"/>
            <a:ext cx="5890362" cy="3314700"/>
          </a:xfrm>
          <a:prstGeom prst="rect">
            <a:avLst/>
          </a:prstGeom>
        </p:spPr>
      </p:pic>
      <p:pic>
        <p:nvPicPr>
          <p:cNvPr id="6" name="image2.png" title="Image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5592701" y="3969297"/>
            <a:ext cx="3000375" cy="2466975"/>
          </a:xfrm>
          <a:prstGeom prst="rect">
            <a:avLst/>
          </a:prstGeom>
          <a:noFill/>
        </p:spPr>
      </p:pic>
      <p:pic>
        <p:nvPicPr>
          <p:cNvPr id="7" name="image3.png" title="Image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8929918" y="3969297"/>
            <a:ext cx="2553145" cy="2466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740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7A0827-E0C5-C1C0-71AC-7A9A0C44AE3C}"/>
              </a:ext>
            </a:extLst>
          </p:cNvPr>
          <p:cNvSpPr txBox="1"/>
          <p:nvPr/>
        </p:nvSpPr>
        <p:spPr>
          <a:xfrm>
            <a:off x="4171955" y="1323550"/>
            <a:ext cx="3190541" cy="14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Plantagenet Cherokee" panose="02020602070100000000" pitchFamily="18" charset="0"/>
              </a:rPr>
              <a:t>Preliminary System Sizing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20D590-2613-80D3-125B-E0F7EE0D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8" y="2617075"/>
            <a:ext cx="11217166" cy="118998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2F7056E-F293-74C6-E59A-A33DC55DE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207" y="3080258"/>
            <a:ext cx="8671034" cy="2546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System Capacity &amp; Layout (system size, area)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Energy Yield Estimation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Cost &amp; Incentives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Payback &amp; Savings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Levelized Cost of Energy (LCOE)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en-US" dirty="0">
                <a:latin typeface="Plantagenet Cherokee" panose="02020602070100000000" pitchFamily="18" charset="0"/>
              </a:rPr>
              <a:t>Financial Structure</a:t>
            </a:r>
            <a:r>
              <a:rPr lang="en-US" altLang="en-US" dirty="0">
                <a:latin typeface="Arial" panose="020B0604020202020204" pitchFamily="34" charset="0"/>
              </a:rPr>
              <a:t> (loan, interest, down payment)</a:t>
            </a:r>
            <a:endParaRPr lang="en-US" altLang="en-US" dirty="0"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81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9E60EE-5803-839D-8CFF-86E1A5E25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63" y="0"/>
            <a:ext cx="181165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86C974-FD84-4EB6-8F50-1E90E95F9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91" r="1602"/>
          <a:stretch/>
        </p:blipFill>
        <p:spPr>
          <a:xfrm>
            <a:off x="7256371" y="45739"/>
            <a:ext cx="4532001" cy="3540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7FD747-B86E-E3F9-2C4E-9D70410B1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7" r="8097" b="3493"/>
          <a:stretch/>
        </p:blipFill>
        <p:spPr>
          <a:xfrm>
            <a:off x="7429207" y="3596775"/>
            <a:ext cx="4359166" cy="3250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9E77E6-0447-7181-64A3-B69CFCA123FC}"/>
              </a:ext>
            </a:extLst>
          </p:cNvPr>
          <p:cNvSpPr txBox="1"/>
          <p:nvPr/>
        </p:nvSpPr>
        <p:spPr>
          <a:xfrm>
            <a:off x="760384" y="2087889"/>
            <a:ext cx="3545634" cy="3381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Component Selection (Inverter, Module)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Temperature Adjustments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Voltage &amp; Current Limits Check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String Configuration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Physical &amp; Electrical Layout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Plantagenet Cherokee" panose="02020602070100000000" pitchFamily="18" charset="0"/>
              </a:rPr>
              <a:t> System Summary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90F803-B617-BE6E-D65A-3C2171C351D5}"/>
              </a:ext>
            </a:extLst>
          </p:cNvPr>
          <p:cNvSpPr txBox="1"/>
          <p:nvPr/>
        </p:nvSpPr>
        <p:spPr>
          <a:xfrm>
            <a:off x="403628" y="567558"/>
            <a:ext cx="3545634" cy="135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  <a:defRPr/>
            </a:pPr>
            <a:r>
              <a:rPr lang="en-US" sz="3200" b="1" dirty="0">
                <a:latin typeface="+mj-lt"/>
              </a:rPr>
              <a:t>String Sizing</a:t>
            </a:r>
          </a:p>
        </p:txBody>
      </p:sp>
    </p:spTree>
    <p:extLst>
      <p:ext uri="{BB962C8B-B14F-4D97-AF65-F5344CB8AC3E}">
        <p14:creationId xmlns:p14="http://schemas.microsoft.com/office/powerpoint/2010/main" val="27108156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596</Words>
  <Application>Microsoft Office PowerPoint</Application>
  <PresentationFormat>Widescreen</PresentationFormat>
  <Paragraphs>103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Plantagenet Cherokee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Jui Roy</dc:creator>
  <cp:lastModifiedBy>Jui Roy</cp:lastModifiedBy>
  <cp:revision>7</cp:revision>
  <dcterms:created xsi:type="dcterms:W3CDTF">2024-08-19T22:38:16Z</dcterms:created>
  <dcterms:modified xsi:type="dcterms:W3CDTF">2025-07-08T22:41:09Z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38202f9-8d41-4950-b014-f183e397b746_Enabled">
    <vt:lpwstr>true</vt:lpwstr>
  </property>
  <property fmtid="{D5CDD505-2E9C-101B-9397-08002B2CF9AE}" pid="3" name="MSIP_Label_638202f9-8d41-4950-b014-f183e397b746_SetDate">
    <vt:lpwstr>2025-07-08T04:09:23Z</vt:lpwstr>
  </property>
  <property fmtid="{D5CDD505-2E9C-101B-9397-08002B2CF9AE}" pid="4" name="MSIP_Label_638202f9-8d41-4950-b014-f183e397b746_Method">
    <vt:lpwstr>Standard</vt:lpwstr>
  </property>
  <property fmtid="{D5CDD505-2E9C-101B-9397-08002B2CF9AE}" pid="5" name="MSIP_Label_638202f9-8d41-4950-b014-f183e397b746_Name">
    <vt:lpwstr>defa4170-0d19-0005-0004-bc88714345d2</vt:lpwstr>
  </property>
  <property fmtid="{D5CDD505-2E9C-101B-9397-08002B2CF9AE}" pid="6" name="MSIP_Label_638202f9-8d41-4950-b014-f183e397b746_SiteId">
    <vt:lpwstr>13b3b0ce-cd75-49a4-bfea-0a03b01ff1ab</vt:lpwstr>
  </property>
  <property fmtid="{D5CDD505-2E9C-101B-9397-08002B2CF9AE}" pid="7" name="MSIP_Label_638202f9-8d41-4950-b014-f183e397b746_ActionId">
    <vt:lpwstr>76cb9c31-5f37-4d0a-add2-ca39233324eb</vt:lpwstr>
  </property>
  <property fmtid="{D5CDD505-2E9C-101B-9397-08002B2CF9AE}" pid="8" name="MSIP_Label_638202f9-8d41-4950-b014-f183e397b746_ContentBits">
    <vt:lpwstr>0</vt:lpwstr>
  </property>
</Properties>
</file>